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3" r:id="rId3"/>
    <p:sldId id="262" r:id="rId4"/>
    <p:sldId id="264" r:id="rId5"/>
    <p:sldId id="267" r:id="rId6"/>
    <p:sldId id="268" r:id="rId7"/>
    <p:sldId id="265" r:id="rId8"/>
    <p:sldId id="266" r:id="rId9"/>
    <p:sldId id="258" r:id="rId10"/>
    <p:sldId id="259" r:id="rId11"/>
    <p:sldId id="260" r:id="rId12"/>
    <p:sldId id="271" r:id="rId13"/>
    <p:sldId id="272" r:id="rId14"/>
    <p:sldId id="26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581" autoAdjust="0"/>
  </p:normalViewPr>
  <p:slideViewPr>
    <p:cSldViewPr snapToGrid="0">
      <p:cViewPr varScale="1">
        <p:scale>
          <a:sx n="72" d="100"/>
          <a:sy n="72" d="100"/>
        </p:scale>
        <p:origin x="110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5562C-8D19-4485-B092-C92C85A979C5}"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1E921-E577-4D58-B5EB-113A645422E2}" type="slidenum">
              <a:rPr lang="en-US" smtClean="0"/>
              <a:t>‹#›</a:t>
            </a:fld>
            <a:endParaRPr lang="en-US"/>
          </a:p>
        </p:txBody>
      </p:sp>
    </p:spTree>
    <p:extLst>
      <p:ext uri="{BB962C8B-B14F-4D97-AF65-F5344CB8AC3E}">
        <p14:creationId xmlns:p14="http://schemas.microsoft.com/office/powerpoint/2010/main" val="153934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Notes: Rivers never tend to travel in a completely straight line; their path usually curves and snakes. The curves of a river are called </a:t>
            </a:r>
            <a:r>
              <a:rPr lang="en-US" sz="1800" b="1" dirty="0">
                <a:effectLst/>
                <a:latin typeface="Times New Roman" panose="02020603050405020304" pitchFamily="18" charset="0"/>
                <a:ea typeface="Calibri" panose="020F0502020204030204" pitchFamily="34" charset="0"/>
              </a:rPr>
              <a:t>meanders</a:t>
            </a:r>
            <a:r>
              <a:rPr lang="en-US" sz="1800" dirty="0">
                <a:effectLst/>
                <a:latin typeface="Times New Roman" panose="02020603050405020304" pitchFamily="18" charset="0"/>
                <a:ea typeface="Calibri" panose="020F0502020204030204" pitchFamily="34" charset="0"/>
              </a:rPr>
              <a:t>. A river’s meanders will continue to grow curvier and curvier with time, as the river erodes along its outer curve and deposits along the inner curve. Eventually, the edges of a meander will get close enough to meet up with each other. The river will then take a new straighter, shorter path, leaving behind a crescent-shaped portion of the river called an </a:t>
            </a:r>
            <a:r>
              <a:rPr lang="en-US" sz="1800" b="1" dirty="0">
                <a:effectLst/>
                <a:latin typeface="Times New Roman" panose="02020603050405020304" pitchFamily="18" charset="0"/>
                <a:ea typeface="Calibri" panose="020F0502020204030204" pitchFamily="34" charset="0"/>
              </a:rPr>
              <a:t>oxbow lake</a:t>
            </a:r>
            <a:r>
              <a:rPr lang="en-US" sz="1800" dirty="0">
                <a:effectLst/>
                <a:latin typeface="Times New Roman" panose="02020603050405020304" pitchFamily="18" charset="0"/>
                <a:ea typeface="Calibri" panose="020F0502020204030204" pitchFamily="34" charset="0"/>
              </a:rPr>
              <a:t>. Over time oxbow lakes typically disappear due to sedimentation or subsequent river migration. This sequential evolution of a river’s form repeats over time </a:t>
            </a:r>
            <a:endParaRPr lang="en-US" dirty="0"/>
          </a:p>
        </p:txBody>
      </p:sp>
      <p:sp>
        <p:nvSpPr>
          <p:cNvPr id="4" name="Slide Number Placeholder 3"/>
          <p:cNvSpPr>
            <a:spLocks noGrp="1"/>
          </p:cNvSpPr>
          <p:nvPr>
            <p:ph type="sldNum" sz="quarter" idx="5"/>
          </p:nvPr>
        </p:nvSpPr>
        <p:spPr/>
        <p:txBody>
          <a:bodyPr/>
          <a:lstStyle/>
          <a:p>
            <a:fld id="{4741E921-E577-4D58-B5EB-113A645422E2}" type="slidenum">
              <a:rPr lang="en-US" smtClean="0"/>
              <a:t>1</a:t>
            </a:fld>
            <a:endParaRPr lang="en-US"/>
          </a:p>
        </p:txBody>
      </p:sp>
    </p:spTree>
    <p:extLst>
      <p:ext uri="{BB962C8B-B14F-4D97-AF65-F5344CB8AC3E}">
        <p14:creationId xmlns:p14="http://schemas.microsoft.com/office/powerpoint/2010/main" val="331218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How to map a river channel from a lidar </a:t>
            </a:r>
            <a:r>
              <a:rPr lang="en-US" dirty="0" err="1"/>
              <a:t>hillshade</a:t>
            </a:r>
            <a:r>
              <a:rPr lang="en-US" dirty="0"/>
              <a:t>. The river is shown in dark gray in the left image. To map the river, outline along each bank of the river.</a:t>
            </a:r>
          </a:p>
        </p:txBody>
      </p:sp>
      <p:sp>
        <p:nvSpPr>
          <p:cNvPr id="4" name="Slide Number Placeholder 3"/>
          <p:cNvSpPr>
            <a:spLocks noGrp="1"/>
          </p:cNvSpPr>
          <p:nvPr>
            <p:ph type="sldNum" sz="quarter" idx="5"/>
          </p:nvPr>
        </p:nvSpPr>
        <p:spPr/>
        <p:txBody>
          <a:bodyPr/>
          <a:lstStyle/>
          <a:p>
            <a:fld id="{4741E921-E577-4D58-B5EB-113A645422E2}" type="slidenum">
              <a:rPr lang="en-US" smtClean="0"/>
              <a:t>10</a:t>
            </a:fld>
            <a:endParaRPr lang="en-US"/>
          </a:p>
        </p:txBody>
      </p:sp>
    </p:spTree>
    <p:extLst>
      <p:ext uri="{BB962C8B-B14F-4D97-AF65-F5344CB8AC3E}">
        <p14:creationId xmlns:p14="http://schemas.microsoft.com/office/powerpoint/2010/main" val="44737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Notes: Location of portion of the White River in Indiana in this exercise using imagery from Google Earth. The gray box indicated the portion of the river that will be mapped. The stream gage station where the discharge information is collected is shown with a pink triangle (Newberry, IN).</a:t>
            </a:r>
            <a:endParaRPr lang="en-US" dirty="0"/>
          </a:p>
        </p:txBody>
      </p:sp>
      <p:sp>
        <p:nvSpPr>
          <p:cNvPr id="4" name="Slide Number Placeholder 3"/>
          <p:cNvSpPr>
            <a:spLocks noGrp="1"/>
          </p:cNvSpPr>
          <p:nvPr>
            <p:ph type="sldNum" sz="quarter" idx="5"/>
          </p:nvPr>
        </p:nvSpPr>
        <p:spPr/>
        <p:txBody>
          <a:bodyPr/>
          <a:lstStyle/>
          <a:p>
            <a:fld id="{4741E921-E577-4D58-B5EB-113A645422E2}" type="slidenum">
              <a:rPr lang="en-US" smtClean="0"/>
              <a:t>11</a:t>
            </a:fld>
            <a:endParaRPr lang="en-US"/>
          </a:p>
        </p:txBody>
      </p:sp>
    </p:spTree>
    <p:extLst>
      <p:ext uri="{BB962C8B-B14F-4D97-AF65-F5344CB8AC3E}">
        <p14:creationId xmlns:p14="http://schemas.microsoft.com/office/powerpoint/2010/main" val="321244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Google Earth satellite image of the White River (left) and lidar </a:t>
            </a:r>
            <a:r>
              <a:rPr lang="en-US" dirty="0" err="1"/>
              <a:t>hillshade</a:t>
            </a:r>
            <a:r>
              <a:rPr lang="en-US" dirty="0"/>
              <a:t> image used in this exercise (right). The imagery accessed from Google Earth was acquired March 28, 2016. </a:t>
            </a:r>
          </a:p>
        </p:txBody>
      </p:sp>
      <p:sp>
        <p:nvSpPr>
          <p:cNvPr id="4" name="Slide Number Placeholder 3"/>
          <p:cNvSpPr>
            <a:spLocks noGrp="1"/>
          </p:cNvSpPr>
          <p:nvPr>
            <p:ph type="sldNum" sz="quarter" idx="5"/>
          </p:nvPr>
        </p:nvSpPr>
        <p:spPr/>
        <p:txBody>
          <a:bodyPr/>
          <a:lstStyle/>
          <a:p>
            <a:fld id="{4741E921-E577-4D58-B5EB-113A645422E2}" type="slidenum">
              <a:rPr lang="en-US" smtClean="0"/>
              <a:t>12</a:t>
            </a:fld>
            <a:endParaRPr lang="en-US"/>
          </a:p>
        </p:txBody>
      </p:sp>
    </p:spTree>
    <p:extLst>
      <p:ext uri="{BB962C8B-B14F-4D97-AF65-F5344CB8AC3E}">
        <p14:creationId xmlns:p14="http://schemas.microsoft.com/office/powerpoint/2010/main" val="314298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Google Earth satellite image of the White River with locations of buildings and structures marked with stars (left) and lidar </a:t>
            </a:r>
            <a:r>
              <a:rPr lang="en-US" dirty="0" err="1"/>
              <a:t>hillshade</a:t>
            </a:r>
            <a:r>
              <a:rPr lang="en-US" dirty="0"/>
              <a:t> image used in this exercise (right). The imagery accessed from Google Earth was acquired March 28, 2016. </a:t>
            </a:r>
          </a:p>
        </p:txBody>
      </p:sp>
      <p:sp>
        <p:nvSpPr>
          <p:cNvPr id="4" name="Slide Number Placeholder 3"/>
          <p:cNvSpPr>
            <a:spLocks noGrp="1"/>
          </p:cNvSpPr>
          <p:nvPr>
            <p:ph type="sldNum" sz="quarter" idx="5"/>
          </p:nvPr>
        </p:nvSpPr>
        <p:spPr/>
        <p:txBody>
          <a:bodyPr/>
          <a:lstStyle/>
          <a:p>
            <a:fld id="{4741E921-E577-4D58-B5EB-113A645422E2}" type="slidenum">
              <a:rPr lang="en-US" smtClean="0"/>
              <a:t>13</a:t>
            </a:fld>
            <a:endParaRPr lang="en-US"/>
          </a:p>
        </p:txBody>
      </p:sp>
    </p:spTree>
    <p:extLst>
      <p:ext uri="{BB962C8B-B14F-4D97-AF65-F5344CB8AC3E}">
        <p14:creationId xmlns:p14="http://schemas.microsoft.com/office/powerpoint/2010/main" val="83379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Lidar </a:t>
            </a:r>
            <a:r>
              <a:rPr lang="en-US" dirty="0" err="1"/>
              <a:t>hillshade</a:t>
            </a:r>
            <a:r>
              <a:rPr lang="en-US" dirty="0"/>
              <a:t> images from 2013 and 2018 of the White River used in mapping exercise.</a:t>
            </a:r>
          </a:p>
        </p:txBody>
      </p:sp>
      <p:sp>
        <p:nvSpPr>
          <p:cNvPr id="4" name="Slide Number Placeholder 3"/>
          <p:cNvSpPr>
            <a:spLocks noGrp="1"/>
          </p:cNvSpPr>
          <p:nvPr>
            <p:ph type="sldNum" sz="quarter" idx="5"/>
          </p:nvPr>
        </p:nvSpPr>
        <p:spPr/>
        <p:txBody>
          <a:bodyPr/>
          <a:lstStyle/>
          <a:p>
            <a:fld id="{4741E921-E577-4D58-B5EB-113A645422E2}" type="slidenum">
              <a:rPr lang="en-US" smtClean="0"/>
              <a:t>14</a:t>
            </a:fld>
            <a:endParaRPr lang="en-US"/>
          </a:p>
        </p:txBody>
      </p:sp>
    </p:spTree>
    <p:extLst>
      <p:ext uri="{BB962C8B-B14F-4D97-AF65-F5344CB8AC3E}">
        <p14:creationId xmlns:p14="http://schemas.microsoft.com/office/powerpoint/2010/main" val="134119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r>
              <a:rPr lang="en-US" sz="1800" dirty="0">
                <a:effectLst/>
                <a:latin typeface="Times New Roman" panose="02020603050405020304" pitchFamily="18" charset="0"/>
                <a:ea typeface="Calibri" panose="020F0502020204030204" pitchFamily="34" charset="0"/>
              </a:rPr>
              <a:t>Discharge in cubic feet per second (</a:t>
            </a:r>
            <a:r>
              <a:rPr lang="en-US" sz="1800" dirty="0" err="1">
                <a:effectLst/>
                <a:latin typeface="Times New Roman" panose="02020603050405020304" pitchFamily="18" charset="0"/>
                <a:ea typeface="Calibri" panose="020F0502020204030204" pitchFamily="34" charset="0"/>
              </a:rPr>
              <a:t>cfs</a:t>
            </a:r>
            <a:r>
              <a:rPr lang="en-US" sz="1800" dirty="0">
                <a:effectLst/>
                <a:latin typeface="Times New Roman" panose="02020603050405020304" pitchFamily="18" charset="0"/>
                <a:ea typeface="Calibri" panose="020F0502020204030204" pitchFamily="34" charset="0"/>
              </a:rPr>
              <a:t>) of the White River, Indiana from 2013 through 2018 from the USGS gage station at Newberry, Indiana. “L” indicates the lidar collection period. It is unknown what specific day from this period the lidar over this section of the White River </a:t>
            </a:r>
            <a:r>
              <a:rPr lang="en-US" sz="1800">
                <a:effectLst/>
                <a:latin typeface="Times New Roman" panose="02020603050405020304" pitchFamily="18" charset="0"/>
                <a:ea typeface="Calibri" panose="020F0502020204030204" pitchFamily="34" charset="0"/>
              </a:rPr>
              <a:t>was collected.</a:t>
            </a:r>
            <a:endParaRPr lang="en-US" dirty="0"/>
          </a:p>
        </p:txBody>
      </p:sp>
      <p:sp>
        <p:nvSpPr>
          <p:cNvPr id="4" name="Slide Number Placeholder 3"/>
          <p:cNvSpPr>
            <a:spLocks noGrp="1"/>
          </p:cNvSpPr>
          <p:nvPr>
            <p:ph type="sldNum" sz="quarter" idx="5"/>
          </p:nvPr>
        </p:nvSpPr>
        <p:spPr/>
        <p:txBody>
          <a:bodyPr/>
          <a:lstStyle/>
          <a:p>
            <a:fld id="{4741E921-E577-4D58-B5EB-113A645422E2}" type="slidenum">
              <a:rPr lang="en-US" smtClean="0"/>
              <a:t>15</a:t>
            </a:fld>
            <a:endParaRPr lang="en-US"/>
          </a:p>
        </p:txBody>
      </p:sp>
    </p:spTree>
    <p:extLst>
      <p:ext uri="{BB962C8B-B14F-4D97-AF65-F5344CB8AC3E}">
        <p14:creationId xmlns:p14="http://schemas.microsoft.com/office/powerpoint/2010/main" val="217850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Map of rivers in Indiana. Rivers in Indiana cross much of the state, primarily running from east to west. The two major rivers are the Wabash River and the White River. In this map, you can see the many tributaries of these main rivers. </a:t>
            </a:r>
          </a:p>
        </p:txBody>
      </p:sp>
      <p:sp>
        <p:nvSpPr>
          <p:cNvPr id="4" name="Slide Number Placeholder 3"/>
          <p:cNvSpPr>
            <a:spLocks noGrp="1"/>
          </p:cNvSpPr>
          <p:nvPr>
            <p:ph type="sldNum" sz="quarter" idx="5"/>
          </p:nvPr>
        </p:nvSpPr>
        <p:spPr/>
        <p:txBody>
          <a:bodyPr/>
          <a:lstStyle/>
          <a:p>
            <a:fld id="{4741E921-E577-4D58-B5EB-113A645422E2}" type="slidenum">
              <a:rPr lang="en-US" smtClean="0"/>
              <a:t>2</a:t>
            </a:fld>
            <a:endParaRPr lang="en-US"/>
          </a:p>
        </p:txBody>
      </p:sp>
    </p:spTree>
    <p:extLst>
      <p:ext uri="{BB962C8B-B14F-4D97-AF65-F5344CB8AC3E}">
        <p14:creationId xmlns:p14="http://schemas.microsoft.com/office/powerpoint/2010/main" val="212206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Given the large extent of the state that rivers pass through, flooding can be a significant hazard in Indiana. Here is a news article from April 19, 2013 that describes significant flooding after a big rain storm. </a:t>
            </a:r>
            <a:r>
              <a:rPr lang="en-US"/>
              <a:t>(https://fox59.com/news/flooding-after-biggest-rain-here-in-10-years-late-season-cold-sets-in/)</a:t>
            </a:r>
            <a:endParaRPr lang="en-US" dirty="0"/>
          </a:p>
        </p:txBody>
      </p:sp>
      <p:sp>
        <p:nvSpPr>
          <p:cNvPr id="4" name="Slide Number Placeholder 3"/>
          <p:cNvSpPr>
            <a:spLocks noGrp="1"/>
          </p:cNvSpPr>
          <p:nvPr>
            <p:ph type="sldNum" sz="quarter" idx="5"/>
          </p:nvPr>
        </p:nvSpPr>
        <p:spPr/>
        <p:txBody>
          <a:bodyPr/>
          <a:lstStyle/>
          <a:p>
            <a:fld id="{4741E921-E577-4D58-B5EB-113A645422E2}" type="slidenum">
              <a:rPr lang="en-US" smtClean="0"/>
              <a:t>3</a:t>
            </a:fld>
            <a:endParaRPr lang="en-US"/>
          </a:p>
        </p:txBody>
      </p:sp>
    </p:spTree>
    <p:extLst>
      <p:ext uri="{BB962C8B-B14F-4D97-AF65-F5344CB8AC3E}">
        <p14:creationId xmlns:p14="http://schemas.microsoft.com/office/powerpoint/2010/main" val="21787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rial" panose="020B0604020202020204" pitchFamily="34" charset="0"/>
              </a:rPr>
              <a:t>Notes: A home threatened by fluvial erosion on the Wabash River, Indiana (from Indiana’s Fluvial Erosion Hazard Program, *Image courtesy of the Indiana Department of Homeland Security). Rivers are dynamic landforms and naturally move and shift across the landscape with time. Houses and infrastructure are often built near rivers</a:t>
            </a:r>
            <a:endParaRPr lang="en-US" dirty="0"/>
          </a:p>
        </p:txBody>
      </p:sp>
      <p:sp>
        <p:nvSpPr>
          <p:cNvPr id="4" name="Slide Number Placeholder 3"/>
          <p:cNvSpPr>
            <a:spLocks noGrp="1"/>
          </p:cNvSpPr>
          <p:nvPr>
            <p:ph type="sldNum" sz="quarter" idx="5"/>
          </p:nvPr>
        </p:nvSpPr>
        <p:spPr/>
        <p:txBody>
          <a:bodyPr/>
          <a:lstStyle/>
          <a:p>
            <a:fld id="{4741E921-E577-4D58-B5EB-113A645422E2}" type="slidenum">
              <a:rPr lang="en-US" smtClean="0"/>
              <a:t>4</a:t>
            </a:fld>
            <a:endParaRPr lang="en-US"/>
          </a:p>
        </p:txBody>
      </p:sp>
    </p:spTree>
    <p:extLst>
      <p:ext uri="{BB962C8B-B14F-4D97-AF65-F5344CB8AC3E}">
        <p14:creationId xmlns:p14="http://schemas.microsoft.com/office/powerpoint/2010/main" val="96646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Have students use Google Earth to look at the rivers in Indiana. Where are rivers located? (Urban rural). Is it easy to find the rivers? Are the features/colors of the landscape (vegetation and buildings) distracting when looking for rivers? Can you see evidence of ‘scars’ left in landscape from the river’s former paths? Do the rivers have very curvy meanders? Are they straight? etc.</a:t>
            </a:r>
          </a:p>
        </p:txBody>
      </p:sp>
      <p:sp>
        <p:nvSpPr>
          <p:cNvPr id="4" name="Slide Number Placeholder 3"/>
          <p:cNvSpPr>
            <a:spLocks noGrp="1"/>
          </p:cNvSpPr>
          <p:nvPr>
            <p:ph type="sldNum" sz="quarter" idx="5"/>
          </p:nvPr>
        </p:nvSpPr>
        <p:spPr/>
        <p:txBody>
          <a:bodyPr/>
          <a:lstStyle/>
          <a:p>
            <a:fld id="{4741E921-E577-4D58-B5EB-113A645422E2}" type="slidenum">
              <a:rPr lang="en-US" smtClean="0"/>
              <a:t>5</a:t>
            </a:fld>
            <a:endParaRPr lang="en-US"/>
          </a:p>
        </p:txBody>
      </p:sp>
    </p:spTree>
    <p:extLst>
      <p:ext uri="{BB962C8B-B14F-4D97-AF65-F5344CB8AC3E}">
        <p14:creationId xmlns:p14="http://schemas.microsoft.com/office/powerpoint/2010/main" val="364810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Examples of Google Earth satellite imagery showing rivers in Indiana.</a:t>
            </a:r>
          </a:p>
        </p:txBody>
      </p:sp>
      <p:sp>
        <p:nvSpPr>
          <p:cNvPr id="4" name="Slide Number Placeholder 3"/>
          <p:cNvSpPr>
            <a:spLocks noGrp="1"/>
          </p:cNvSpPr>
          <p:nvPr>
            <p:ph type="sldNum" sz="quarter" idx="5"/>
          </p:nvPr>
        </p:nvSpPr>
        <p:spPr/>
        <p:txBody>
          <a:bodyPr/>
          <a:lstStyle/>
          <a:p>
            <a:fld id="{4741E921-E577-4D58-B5EB-113A645422E2}" type="slidenum">
              <a:rPr lang="en-US" smtClean="0"/>
              <a:t>6</a:t>
            </a:fld>
            <a:endParaRPr lang="en-US"/>
          </a:p>
        </p:txBody>
      </p:sp>
    </p:spTree>
    <p:extLst>
      <p:ext uri="{BB962C8B-B14F-4D97-AF65-F5344CB8AC3E}">
        <p14:creationId xmlns:p14="http://schemas.microsoft.com/office/powerpoint/2010/main" val="269946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Lidar stands for light detection and ranging. Lidar is </a:t>
            </a:r>
            <a:r>
              <a:rPr lang="en-US" b="0" i="0" dirty="0">
                <a:solidFill>
                  <a:srgbClr val="1E1E1E"/>
                </a:solidFill>
                <a:effectLst/>
                <a:latin typeface="Lato" panose="020F0502020204030203" pitchFamily="34" charset="0"/>
              </a:rPr>
              <a:t>a remote sensing method that uses laser light pulses to measure variable distances (aka ranges) to the Earth. Lidar is used to create high resolution three-dimensional representations of Earth's surface, including buildings, vegetation, and the ground. A single laser pulse can reflect off of multiple objects and surfaces as it travels to the ground. The first surface a pulse reflects off of is called the "first return." The first returns represent the uppermost surfaces in a landscape. Just as gaps in tree and forest canopy can let light through, the laser pulse can also pass through these gaps and bounce off intermediate returns on its way to the ground. The "last return" is typically at or near the ground surface. </a:t>
            </a:r>
            <a:r>
              <a:rPr lang="en-US" dirty="0"/>
              <a:t>(see more at https://opentopography.org/lidar_basics)</a:t>
            </a:r>
          </a:p>
        </p:txBody>
      </p:sp>
      <p:sp>
        <p:nvSpPr>
          <p:cNvPr id="4" name="Slide Number Placeholder 3"/>
          <p:cNvSpPr>
            <a:spLocks noGrp="1"/>
          </p:cNvSpPr>
          <p:nvPr>
            <p:ph type="sldNum" sz="quarter" idx="5"/>
          </p:nvPr>
        </p:nvSpPr>
        <p:spPr/>
        <p:txBody>
          <a:bodyPr/>
          <a:lstStyle/>
          <a:p>
            <a:fld id="{4741E921-E577-4D58-B5EB-113A645422E2}" type="slidenum">
              <a:rPr lang="en-US" smtClean="0"/>
              <a:t>7</a:t>
            </a:fld>
            <a:endParaRPr lang="en-US"/>
          </a:p>
        </p:txBody>
      </p:sp>
    </p:spTree>
    <p:extLst>
      <p:ext uri="{BB962C8B-B14F-4D97-AF65-F5344CB8AC3E}">
        <p14:creationId xmlns:p14="http://schemas.microsoft.com/office/powerpoint/2010/main" val="68861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Lidar </a:t>
            </a:r>
            <a:r>
              <a:rPr lang="en-US" dirty="0" err="1"/>
              <a:t>hillshade</a:t>
            </a:r>
            <a:r>
              <a:rPr lang="en-US" dirty="0"/>
              <a:t> images of Indianapolis, Indiana. Left, a digital surface model (DSM), this represents all the uppermost surfaces on a landscape including buildings and vegetation. Right, a digital terrain model (DTM), this depicts just the bare earth surface.</a:t>
            </a:r>
          </a:p>
        </p:txBody>
      </p:sp>
      <p:sp>
        <p:nvSpPr>
          <p:cNvPr id="4" name="Slide Number Placeholder 3"/>
          <p:cNvSpPr>
            <a:spLocks noGrp="1"/>
          </p:cNvSpPr>
          <p:nvPr>
            <p:ph type="sldNum" sz="quarter" idx="5"/>
          </p:nvPr>
        </p:nvSpPr>
        <p:spPr/>
        <p:txBody>
          <a:bodyPr/>
          <a:lstStyle/>
          <a:p>
            <a:fld id="{4741E921-E577-4D58-B5EB-113A645422E2}" type="slidenum">
              <a:rPr lang="en-US" smtClean="0"/>
              <a:t>8</a:t>
            </a:fld>
            <a:endParaRPr lang="en-US"/>
          </a:p>
        </p:txBody>
      </p:sp>
    </p:spTree>
    <p:extLst>
      <p:ext uri="{BB962C8B-B14F-4D97-AF65-F5344CB8AC3E}">
        <p14:creationId xmlns:p14="http://schemas.microsoft.com/office/powerpoint/2010/main" val="78678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Comparison of Google Earth satellite imager (left) with a lidar bare Earth </a:t>
            </a:r>
            <a:r>
              <a:rPr lang="en-US" dirty="0" err="1"/>
              <a:t>hillshade</a:t>
            </a:r>
            <a:r>
              <a:rPr lang="en-US" dirty="0"/>
              <a:t> (right). Have students discuss the similarities and differences between the two images. Which image is it easier to see the details of the river in?</a:t>
            </a:r>
          </a:p>
        </p:txBody>
      </p:sp>
      <p:sp>
        <p:nvSpPr>
          <p:cNvPr id="4" name="Slide Number Placeholder 3"/>
          <p:cNvSpPr>
            <a:spLocks noGrp="1"/>
          </p:cNvSpPr>
          <p:nvPr>
            <p:ph type="sldNum" sz="quarter" idx="5"/>
          </p:nvPr>
        </p:nvSpPr>
        <p:spPr/>
        <p:txBody>
          <a:bodyPr/>
          <a:lstStyle/>
          <a:p>
            <a:fld id="{4741E921-E577-4D58-B5EB-113A645422E2}" type="slidenum">
              <a:rPr lang="en-US" smtClean="0"/>
              <a:t>9</a:t>
            </a:fld>
            <a:endParaRPr lang="en-US"/>
          </a:p>
        </p:txBody>
      </p:sp>
    </p:spTree>
    <p:extLst>
      <p:ext uri="{BB962C8B-B14F-4D97-AF65-F5344CB8AC3E}">
        <p14:creationId xmlns:p14="http://schemas.microsoft.com/office/powerpoint/2010/main" val="259908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9C25-F3BD-4E22-8A56-62F709903D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68A06-046E-4A20-91D6-0E42376F8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86042A-8FDD-4A88-BE9F-BE8327AF7320}"/>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A56517A7-25DD-456E-930F-5F8B9FA73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D6EC7-5F00-4167-843D-6F89725D806C}"/>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9168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0C13-51D9-4F17-9D91-4F9AFDBF5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1B9E4-49B7-4F4B-B7B5-2E33E697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DC9E5-5FA5-44C3-A509-252063AB18DB}"/>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860984A3-1984-430E-972C-39541B232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EFBB0-8D12-44CE-A506-D072B76A6DB4}"/>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82018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566577-CA06-44F4-A5E9-654DEFA975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5B9977-08FC-4574-81FC-0DE4293678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12B84-DFEE-4BCE-BE89-31830D38A7FD}"/>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9873536E-98A9-4C64-A249-75DA1D4D6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5E73C-B003-4B82-9617-D514FD307FD7}"/>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414155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7872-AE49-4530-B74F-A98F4E2F5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FA3784-AD76-4AD0-A604-9BF7FBC75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D59DF-075A-4807-9EDF-3FA0A264F9FC}"/>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BBF1B131-9F9E-4E91-8998-FDD73EB92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ACD0D-7268-48FF-8DE9-DCE5D76A90DC}"/>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148518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860A-7009-4334-966C-BE4F96885D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D9426-ADC5-47CC-9038-509B6F50A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00536A-20E7-488A-AB8F-93048F549966}"/>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F83E926F-C809-48E8-9FE0-98CEFD89A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21005-32A4-457B-8DA8-359C390A7FFC}"/>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154238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D153-AEB8-4F0F-B065-361A7E3BD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2DC35-EFB4-4CC1-8357-8DCBADE35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DEA14-1B0B-4D41-BC5B-85520B5B2C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C17603-15FF-45FA-8A36-3322D6EBE37A}"/>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6" name="Footer Placeholder 5">
            <a:extLst>
              <a:ext uri="{FF2B5EF4-FFF2-40B4-BE49-F238E27FC236}">
                <a16:creationId xmlns:a16="http://schemas.microsoft.com/office/drawing/2014/main" id="{3FD9C87B-7783-47E7-8875-DA8C2468E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A3A31-D986-4EAD-9424-B226AFA9DC82}"/>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115020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40E1-574E-4E7E-9CF9-1174860824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2B3FE4-7F1D-401A-B115-C75D824CA0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A37328-EBAC-4A48-8F87-1C2C8D9FFC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431BA-F52A-4D1B-8E59-742FE1CD2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CBA571-7F6A-4B04-871D-7AA958CA3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C3332-B2A3-46D8-BB54-A4EA144B434C}"/>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8" name="Footer Placeholder 7">
            <a:extLst>
              <a:ext uri="{FF2B5EF4-FFF2-40B4-BE49-F238E27FC236}">
                <a16:creationId xmlns:a16="http://schemas.microsoft.com/office/drawing/2014/main" id="{46797A64-A98B-41DB-845D-8F6F939F2E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8AAAF0-8508-4E38-B607-C74755BB0796}"/>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325826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CB2C-649C-4BAE-B04A-06F2735BA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CE3333-5A86-4E0C-9564-F630B019B973}"/>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4" name="Footer Placeholder 3">
            <a:extLst>
              <a:ext uri="{FF2B5EF4-FFF2-40B4-BE49-F238E27FC236}">
                <a16:creationId xmlns:a16="http://schemas.microsoft.com/office/drawing/2014/main" id="{8661A87E-E938-459E-9291-2A5E9B3BA2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3C4CF-7157-472F-B899-0688FFF77BA7}"/>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9760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5CFCC-920D-4665-A9E7-2878F079C8FC}"/>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3" name="Footer Placeholder 2">
            <a:extLst>
              <a:ext uri="{FF2B5EF4-FFF2-40B4-BE49-F238E27FC236}">
                <a16:creationId xmlns:a16="http://schemas.microsoft.com/office/drawing/2014/main" id="{6B051F19-19DC-4CCA-BCF9-1FDA2765A9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3AADF5-5151-448E-9B27-3B5F1C4814AF}"/>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411550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1E8E-1FB3-4415-B282-C3E035C8F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97F7B-04F8-4BDD-9EBA-4236526F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91AE7-4461-4684-A0F2-7A5E2C196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2DF974-8DE4-4A05-9A2E-031238015647}"/>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6" name="Footer Placeholder 5">
            <a:extLst>
              <a:ext uri="{FF2B5EF4-FFF2-40B4-BE49-F238E27FC236}">
                <a16:creationId xmlns:a16="http://schemas.microsoft.com/office/drawing/2014/main" id="{B33BAAD5-51E5-4FFA-A2C0-378BD63EB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07A1A-EDC7-4858-A480-9675A880B72A}"/>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48591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30E6-3AC4-4A9C-BDF4-A622D6C70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296FD-5092-498A-9BD1-35C70BEB6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792E2-A8F2-4FB9-8C48-622AF3C68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65EEB-3D2A-4CB1-802A-096941F7C0A1}"/>
              </a:ext>
            </a:extLst>
          </p:cNvPr>
          <p:cNvSpPr>
            <a:spLocks noGrp="1"/>
          </p:cNvSpPr>
          <p:nvPr>
            <p:ph type="dt" sz="half" idx="10"/>
          </p:nvPr>
        </p:nvSpPr>
        <p:spPr/>
        <p:txBody>
          <a:bodyPr/>
          <a:lstStyle/>
          <a:p>
            <a:fld id="{BB3CFF52-3E24-48BF-88A4-11587B19BAEA}" type="datetimeFigureOut">
              <a:rPr lang="en-US" smtClean="0"/>
              <a:t>6/30/2022</a:t>
            </a:fld>
            <a:endParaRPr lang="en-US"/>
          </a:p>
        </p:txBody>
      </p:sp>
      <p:sp>
        <p:nvSpPr>
          <p:cNvPr id="6" name="Footer Placeholder 5">
            <a:extLst>
              <a:ext uri="{FF2B5EF4-FFF2-40B4-BE49-F238E27FC236}">
                <a16:creationId xmlns:a16="http://schemas.microsoft.com/office/drawing/2014/main" id="{846E910D-AF68-4E40-BE4D-833777D59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2DC1D-1C87-4D4C-8A54-01BEF20A27F7}"/>
              </a:ext>
            </a:extLst>
          </p:cNvPr>
          <p:cNvSpPr>
            <a:spLocks noGrp="1"/>
          </p:cNvSpPr>
          <p:nvPr>
            <p:ph type="sldNum" sz="quarter" idx="12"/>
          </p:nvPr>
        </p:nvSpPr>
        <p:spPr/>
        <p:txBody>
          <a:bodyPr/>
          <a:lstStyle/>
          <a:p>
            <a:fld id="{DFC22011-F3A9-495E-873E-7D4E51FEC4E6}" type="slidenum">
              <a:rPr lang="en-US" smtClean="0"/>
              <a:t>‹#›</a:t>
            </a:fld>
            <a:endParaRPr lang="en-US"/>
          </a:p>
        </p:txBody>
      </p:sp>
    </p:spTree>
    <p:extLst>
      <p:ext uri="{BB962C8B-B14F-4D97-AF65-F5344CB8AC3E}">
        <p14:creationId xmlns:p14="http://schemas.microsoft.com/office/powerpoint/2010/main" val="29209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07573-5B8F-41F9-A752-0587AAEA5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6C3CDB-6C79-4E8B-A48E-1F931C04E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F2496-772F-47DA-B0FB-B942F05845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CFF52-3E24-48BF-88A4-11587B19BAEA}" type="datetimeFigureOut">
              <a:rPr lang="en-US" smtClean="0"/>
              <a:t>6/30/2022</a:t>
            </a:fld>
            <a:endParaRPr lang="en-US"/>
          </a:p>
        </p:txBody>
      </p:sp>
      <p:sp>
        <p:nvSpPr>
          <p:cNvPr id="5" name="Footer Placeholder 4">
            <a:extLst>
              <a:ext uri="{FF2B5EF4-FFF2-40B4-BE49-F238E27FC236}">
                <a16:creationId xmlns:a16="http://schemas.microsoft.com/office/drawing/2014/main" id="{0ACC020E-7B30-40BD-B2DC-BE5A02CE38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A315F6-302D-42E2-B714-5F9D9633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22011-F3A9-495E-873E-7D4E51FEC4E6}" type="slidenum">
              <a:rPr lang="en-US" smtClean="0"/>
              <a:t>‹#›</a:t>
            </a:fld>
            <a:endParaRPr lang="en-US"/>
          </a:p>
        </p:txBody>
      </p:sp>
    </p:spTree>
    <p:extLst>
      <p:ext uri="{BB962C8B-B14F-4D97-AF65-F5344CB8AC3E}">
        <p14:creationId xmlns:p14="http://schemas.microsoft.com/office/powerpoint/2010/main" val="94105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hyperlink" Target="https://feh.iupui.ed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7" descr="1. The course of a river begins relatively straight.">
            <a:extLst>
              <a:ext uri="{FF2B5EF4-FFF2-40B4-BE49-F238E27FC236}">
                <a16:creationId xmlns:a16="http://schemas.microsoft.com/office/drawing/2014/main" id="{E452D7D7-AACA-4995-BDAE-3922D9CB0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961"/>
          <a:stretch/>
        </p:blipFill>
        <p:spPr>
          <a:xfrm>
            <a:off x="320014" y="1782738"/>
            <a:ext cx="3167813" cy="873784"/>
          </a:xfrm>
          <a:prstGeom prst="rect">
            <a:avLst/>
          </a:prstGeom>
        </p:spPr>
      </p:pic>
      <p:pic>
        <p:nvPicPr>
          <p:cNvPr id="3" name="Graphic 7" descr="2. The river begins to develop a bend and a curve in its path.">
            <a:extLst>
              <a:ext uri="{FF2B5EF4-FFF2-40B4-BE49-F238E27FC236}">
                <a16:creationId xmlns:a16="http://schemas.microsoft.com/office/drawing/2014/main" id="{9A1DACE4-D1B3-4400-B172-7475BFF1D4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79" b="78982"/>
          <a:stretch/>
        </p:blipFill>
        <p:spPr>
          <a:xfrm>
            <a:off x="4330898" y="1967465"/>
            <a:ext cx="3167813" cy="873784"/>
          </a:xfrm>
          <a:prstGeom prst="rect">
            <a:avLst/>
          </a:prstGeom>
        </p:spPr>
      </p:pic>
      <p:pic>
        <p:nvPicPr>
          <p:cNvPr id="4" name="Graphic 7" descr="4. A river meander will grow by eroding its outer banks and depositing on its inner banks.">
            <a:extLst>
              <a:ext uri="{FF2B5EF4-FFF2-40B4-BE49-F238E27FC236}">
                <a16:creationId xmlns:a16="http://schemas.microsoft.com/office/drawing/2014/main" id="{312C55BC-5564-405F-A755-1325B9708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374" b="42960"/>
          <a:stretch/>
        </p:blipFill>
        <p:spPr>
          <a:xfrm>
            <a:off x="367626" y="3889485"/>
            <a:ext cx="3167813" cy="1635813"/>
          </a:xfrm>
          <a:prstGeom prst="rect">
            <a:avLst/>
          </a:prstGeom>
        </p:spPr>
      </p:pic>
      <p:pic>
        <p:nvPicPr>
          <p:cNvPr id="5" name="Graphic 7" descr="3. The curve begins to grow and is called a meander.">
            <a:extLst>
              <a:ext uri="{FF2B5EF4-FFF2-40B4-BE49-F238E27FC236}">
                <a16:creationId xmlns:a16="http://schemas.microsoft.com/office/drawing/2014/main" id="{493ED751-3EA6-4546-BFAC-7D5E36288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511" b="62777"/>
          <a:stretch/>
        </p:blipFill>
        <p:spPr>
          <a:xfrm>
            <a:off x="8341783" y="1967465"/>
            <a:ext cx="3167813" cy="1243668"/>
          </a:xfrm>
          <a:prstGeom prst="rect">
            <a:avLst/>
          </a:prstGeom>
        </p:spPr>
      </p:pic>
      <p:pic>
        <p:nvPicPr>
          <p:cNvPr id="6" name="Graphic 7" descr="5. Eventually, a river meander can become so curvy its edges will almost meet up with each other. ">
            <a:extLst>
              <a:ext uri="{FF2B5EF4-FFF2-40B4-BE49-F238E27FC236}">
                <a16:creationId xmlns:a16="http://schemas.microsoft.com/office/drawing/2014/main" id="{66F5DCFA-3C26-454E-BD09-F90D6E92CE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467" b="21867"/>
          <a:stretch/>
        </p:blipFill>
        <p:spPr>
          <a:xfrm>
            <a:off x="4261284" y="3897745"/>
            <a:ext cx="3167813" cy="1635813"/>
          </a:xfrm>
          <a:prstGeom prst="rect">
            <a:avLst/>
          </a:prstGeom>
        </p:spPr>
      </p:pic>
      <p:pic>
        <p:nvPicPr>
          <p:cNvPr id="7" name="Graphic 7" descr="6. At this point, the river may take a shorter, straighter path, abandoning the river meander, which is now an oxbow lake.">
            <a:extLst>
              <a:ext uri="{FF2B5EF4-FFF2-40B4-BE49-F238E27FC236}">
                <a16:creationId xmlns:a16="http://schemas.microsoft.com/office/drawing/2014/main" id="{043F9DC4-9CC4-4ADB-A0BA-DC179FA9C5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230"/>
          <a:stretch/>
        </p:blipFill>
        <p:spPr>
          <a:xfrm>
            <a:off x="8494136" y="3889485"/>
            <a:ext cx="3167814" cy="1644073"/>
          </a:xfrm>
          <a:prstGeom prst="rect">
            <a:avLst/>
          </a:prstGeom>
        </p:spPr>
      </p:pic>
      <p:sp>
        <p:nvSpPr>
          <p:cNvPr id="8" name="Title 7">
            <a:extLst>
              <a:ext uri="{FF2B5EF4-FFF2-40B4-BE49-F238E27FC236}">
                <a16:creationId xmlns:a16="http://schemas.microsoft.com/office/drawing/2014/main" id="{1694F69C-1AD6-4C1A-8B00-9F605D3E26E9}"/>
              </a:ext>
            </a:extLst>
          </p:cNvPr>
          <p:cNvSpPr>
            <a:spLocks noGrp="1"/>
          </p:cNvSpPr>
          <p:nvPr>
            <p:ph type="title"/>
          </p:nvPr>
        </p:nvSpPr>
        <p:spPr>
          <a:xfrm>
            <a:off x="838200" y="365125"/>
            <a:ext cx="10515600" cy="739261"/>
          </a:xfrm>
        </p:spPr>
        <p:txBody>
          <a:bodyPr>
            <a:normAutofit/>
          </a:bodyPr>
          <a:lstStyle/>
          <a:p>
            <a:r>
              <a:rPr lang="en-US" sz="3600" b="1" dirty="0">
                <a:latin typeface="Arial" panose="020B0604020202020204" pitchFamily="34" charset="0"/>
                <a:cs typeface="Arial" panose="020B0604020202020204" pitchFamily="34" charset="0"/>
              </a:rPr>
              <a:t>Evolution of a River’s Form</a:t>
            </a:r>
          </a:p>
        </p:txBody>
      </p:sp>
      <p:sp>
        <p:nvSpPr>
          <p:cNvPr id="9" name="Arrow: Right 8">
            <a:extLst>
              <a:ext uri="{FF2B5EF4-FFF2-40B4-BE49-F238E27FC236}">
                <a16:creationId xmlns:a16="http://schemas.microsoft.com/office/drawing/2014/main" id="{8C0D504E-C1B0-4784-93B3-31C3B2DDC05D}"/>
              </a:ext>
            </a:extLst>
          </p:cNvPr>
          <p:cNvSpPr/>
          <p:nvPr/>
        </p:nvSpPr>
        <p:spPr>
          <a:xfrm>
            <a:off x="3639590" y="2199492"/>
            <a:ext cx="413392" cy="35087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73D45C8-3BDD-49C3-9709-0AD1D0CB29E0}"/>
              </a:ext>
            </a:extLst>
          </p:cNvPr>
          <p:cNvSpPr/>
          <p:nvPr/>
        </p:nvSpPr>
        <p:spPr>
          <a:xfrm>
            <a:off x="7713551" y="2199492"/>
            <a:ext cx="413392" cy="35087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C6587E1-58A4-4272-BF3C-32E7A308BEE5}"/>
              </a:ext>
            </a:extLst>
          </p:cNvPr>
          <p:cNvSpPr/>
          <p:nvPr/>
        </p:nvSpPr>
        <p:spPr>
          <a:xfrm>
            <a:off x="3639590" y="4082473"/>
            <a:ext cx="413392" cy="35087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A73CC4C-5A12-49EC-96A3-AF92A1037BFD}"/>
              </a:ext>
            </a:extLst>
          </p:cNvPr>
          <p:cNvSpPr/>
          <p:nvPr/>
        </p:nvSpPr>
        <p:spPr>
          <a:xfrm>
            <a:off x="7726149" y="4082473"/>
            <a:ext cx="413392" cy="35087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77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ame lidar bare earth hillshade image as shown in the above slide.">
            <a:extLst>
              <a:ext uri="{FF2B5EF4-FFF2-40B4-BE49-F238E27FC236}">
                <a16:creationId xmlns:a16="http://schemas.microsoft.com/office/drawing/2014/main" id="{C1693447-B82D-46C8-9820-C2361D143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49" y="983200"/>
            <a:ext cx="5550460" cy="5126363"/>
          </a:xfrm>
          <a:prstGeom prst="rect">
            <a:avLst/>
          </a:prstGeom>
        </p:spPr>
      </p:pic>
      <p:pic>
        <p:nvPicPr>
          <p:cNvPr id="3" name="Picture 2" descr="Image with a plain white background and the edges of the river outlined in blue.">
            <a:extLst>
              <a:ext uri="{FF2B5EF4-FFF2-40B4-BE49-F238E27FC236}">
                <a16:creationId xmlns:a16="http://schemas.microsoft.com/office/drawing/2014/main" id="{038DB629-3C1A-401A-B513-F0EB2DA1C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990" y="984352"/>
            <a:ext cx="5576501" cy="5149924"/>
          </a:xfrm>
          <a:prstGeom prst="rect">
            <a:avLst/>
          </a:prstGeom>
          <a:ln>
            <a:solidFill>
              <a:schemeClr val="tx1"/>
            </a:solidFill>
          </a:ln>
        </p:spPr>
      </p:pic>
      <p:sp>
        <p:nvSpPr>
          <p:cNvPr id="4" name="TextBox 3">
            <a:extLst>
              <a:ext uri="{FF2B5EF4-FFF2-40B4-BE49-F238E27FC236}">
                <a16:creationId xmlns:a16="http://schemas.microsoft.com/office/drawing/2014/main" id="{333643E9-97D6-4F85-8D6C-1060F634BF42}"/>
              </a:ext>
            </a:extLst>
          </p:cNvPr>
          <p:cNvSpPr txBox="1"/>
          <p:nvPr/>
        </p:nvSpPr>
        <p:spPr>
          <a:xfrm>
            <a:off x="834067" y="353655"/>
            <a:ext cx="412865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Lidar </a:t>
            </a:r>
            <a:r>
              <a:rPr lang="en-US" sz="2800" dirty="0" err="1">
                <a:latin typeface="Arial" panose="020B0604020202020204" pitchFamily="34" charset="0"/>
                <a:cs typeface="Arial" panose="020B0604020202020204" pitchFamily="34" charset="0"/>
              </a:rPr>
              <a:t>Hillshade</a:t>
            </a: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FDA5429-D941-4454-92DB-4ABE61F4F6EF}"/>
              </a:ext>
            </a:extLst>
          </p:cNvPr>
          <p:cNvSpPr txBox="1"/>
          <p:nvPr/>
        </p:nvSpPr>
        <p:spPr>
          <a:xfrm>
            <a:off x="6961912" y="353655"/>
            <a:ext cx="412865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Mapped River Channel</a:t>
            </a:r>
          </a:p>
        </p:txBody>
      </p:sp>
    </p:spTree>
    <p:extLst>
      <p:ext uri="{BB962C8B-B14F-4D97-AF65-F5344CB8AC3E}">
        <p14:creationId xmlns:p14="http://schemas.microsoft.com/office/powerpoint/2010/main" val="367554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h satellite imagery showing the location of the White River that will be mapped. The stream gage station at Newberry, IN is marked north of the section of mapped river.">
            <a:extLst>
              <a:ext uri="{FF2B5EF4-FFF2-40B4-BE49-F238E27FC236}">
                <a16:creationId xmlns:a16="http://schemas.microsoft.com/office/drawing/2014/main" id="{D7DA2CF1-8497-498D-A1BA-F31BBE7EF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841" y="375758"/>
            <a:ext cx="10691598" cy="6015806"/>
          </a:xfrm>
          <a:prstGeom prst="rect">
            <a:avLst/>
          </a:prstGeom>
        </p:spPr>
      </p:pic>
      <p:grpSp>
        <p:nvGrpSpPr>
          <p:cNvPr id="7" name="Group 6">
            <a:extLst>
              <a:ext uri="{FF2B5EF4-FFF2-40B4-BE49-F238E27FC236}">
                <a16:creationId xmlns:a16="http://schemas.microsoft.com/office/drawing/2014/main" id="{0F52B738-6D02-4B57-A048-AF96DD53354B}"/>
              </a:ext>
            </a:extLst>
          </p:cNvPr>
          <p:cNvGrpSpPr/>
          <p:nvPr/>
        </p:nvGrpSpPr>
        <p:grpSpPr>
          <a:xfrm>
            <a:off x="977753" y="618838"/>
            <a:ext cx="1349811" cy="1893454"/>
            <a:chOff x="4173536" y="2864485"/>
            <a:chExt cx="784262" cy="1129030"/>
          </a:xfrm>
        </p:grpSpPr>
        <p:pic>
          <p:nvPicPr>
            <p:cNvPr id="4" name="Picture 3" descr="Indiana — Yalla Count Me In!">
              <a:extLst>
                <a:ext uri="{FF2B5EF4-FFF2-40B4-BE49-F238E27FC236}">
                  <a16:creationId xmlns:a16="http://schemas.microsoft.com/office/drawing/2014/main" id="{F9BF0431-FE7D-4082-8E58-DBBF7A69CFA0}"/>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4173536" y="2864485"/>
              <a:ext cx="784262" cy="1129030"/>
            </a:xfrm>
            <a:prstGeom prst="rect">
              <a:avLst/>
            </a:prstGeom>
            <a:noFill/>
            <a:ln>
              <a:noFill/>
            </a:ln>
          </p:spPr>
        </p:pic>
        <p:sp>
          <p:nvSpPr>
            <p:cNvPr id="5" name="Oval 4">
              <a:extLst>
                <a:ext uri="{FF2B5EF4-FFF2-40B4-BE49-F238E27FC236}">
                  <a16:creationId xmlns:a16="http://schemas.microsoft.com/office/drawing/2014/main" id="{3D087F46-298B-4F45-8FAD-E57B7FAC5A1F}"/>
                </a:ext>
              </a:extLst>
            </p:cNvPr>
            <p:cNvSpPr/>
            <p:nvPr/>
          </p:nvSpPr>
          <p:spPr>
            <a:xfrm>
              <a:off x="4376584" y="3656429"/>
              <a:ext cx="101567" cy="10159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 name="Text Box 2">
            <a:extLst>
              <a:ext uri="{FF2B5EF4-FFF2-40B4-BE49-F238E27FC236}">
                <a16:creationId xmlns:a16="http://schemas.microsoft.com/office/drawing/2014/main" id="{556A05FC-3D36-4532-9B33-0F5DDCD821D2}"/>
              </a:ext>
            </a:extLst>
          </p:cNvPr>
          <p:cNvSpPr txBox="1">
            <a:spLocks noChangeArrowheads="1"/>
          </p:cNvSpPr>
          <p:nvPr/>
        </p:nvSpPr>
        <p:spPr bwMode="auto">
          <a:xfrm>
            <a:off x="6576291" y="1741390"/>
            <a:ext cx="1163781" cy="288882"/>
          </a:xfrm>
          <a:prstGeom prst="rect">
            <a:avLst/>
          </a:prstGeom>
          <a:solidFill>
            <a:schemeClr val="bg1"/>
          </a:solidFill>
          <a:ln w="9525">
            <a:no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White River</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D2D7EE86-F083-4BA0-BEAA-828614595266}"/>
              </a:ext>
            </a:extLst>
          </p:cNvPr>
          <p:cNvCxnSpPr>
            <a:cxnSpLocks/>
          </p:cNvCxnSpPr>
          <p:nvPr/>
        </p:nvCxnSpPr>
        <p:spPr>
          <a:xfrm flipH="1">
            <a:off x="6971435" y="748146"/>
            <a:ext cx="519257" cy="43786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D14937BF-4D23-46FD-904E-9B0E3DFB06C0}"/>
              </a:ext>
            </a:extLst>
          </p:cNvPr>
          <p:cNvSpPr txBox="1">
            <a:spLocks noChangeArrowheads="1"/>
          </p:cNvSpPr>
          <p:nvPr/>
        </p:nvSpPr>
        <p:spPr bwMode="auto">
          <a:xfrm>
            <a:off x="1232723" y="1285342"/>
            <a:ext cx="1048661" cy="2667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INDIANA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753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 Earth satellite image of section of the White River in this exercise. The imagery was acquired March 28, 2016.">
            <a:extLst>
              <a:ext uri="{FF2B5EF4-FFF2-40B4-BE49-F238E27FC236}">
                <a16:creationId xmlns:a16="http://schemas.microsoft.com/office/drawing/2014/main" id="{B00FEE3A-2982-A543-ECEB-BA7E6DA7C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8" y="626880"/>
            <a:ext cx="6184154" cy="5901952"/>
          </a:xfrm>
          <a:prstGeom prst="rect">
            <a:avLst/>
          </a:prstGeom>
        </p:spPr>
      </p:pic>
      <p:pic>
        <p:nvPicPr>
          <p:cNvPr id="4" name="Picture 3" descr="Lidar hillshade image of White River in 2013.">
            <a:extLst>
              <a:ext uri="{FF2B5EF4-FFF2-40B4-BE49-F238E27FC236}">
                <a16:creationId xmlns:a16="http://schemas.microsoft.com/office/drawing/2014/main" id="{99ACD80B-1F35-D1C6-D255-34A75B420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752" y="626880"/>
            <a:ext cx="5999248" cy="5901952"/>
          </a:xfrm>
          <a:prstGeom prst="rect">
            <a:avLst/>
          </a:prstGeom>
          <a:ln>
            <a:solidFill>
              <a:schemeClr val="tx1"/>
            </a:solidFill>
          </a:ln>
        </p:spPr>
      </p:pic>
      <p:sp>
        <p:nvSpPr>
          <p:cNvPr id="5" name="TextBox 4">
            <a:extLst>
              <a:ext uri="{FF2B5EF4-FFF2-40B4-BE49-F238E27FC236}">
                <a16:creationId xmlns:a16="http://schemas.microsoft.com/office/drawing/2014/main" id="{7A9181DE-5A57-0F4F-0240-8D1E2FA355ED}"/>
              </a:ext>
            </a:extLst>
          </p:cNvPr>
          <p:cNvSpPr txBox="1"/>
          <p:nvPr/>
        </p:nvSpPr>
        <p:spPr>
          <a:xfrm>
            <a:off x="1139755" y="133943"/>
            <a:ext cx="412865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Satellite Imagery</a:t>
            </a:r>
          </a:p>
        </p:txBody>
      </p:sp>
      <p:sp>
        <p:nvSpPr>
          <p:cNvPr id="6" name="TextBox 5">
            <a:extLst>
              <a:ext uri="{FF2B5EF4-FFF2-40B4-BE49-F238E27FC236}">
                <a16:creationId xmlns:a16="http://schemas.microsoft.com/office/drawing/2014/main" id="{49DC5C6F-B35B-6A07-0786-D91EE85CE976}"/>
              </a:ext>
            </a:extLst>
          </p:cNvPr>
          <p:cNvSpPr txBox="1"/>
          <p:nvPr/>
        </p:nvSpPr>
        <p:spPr>
          <a:xfrm>
            <a:off x="6192752" y="129113"/>
            <a:ext cx="547306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Lidar </a:t>
            </a:r>
            <a:r>
              <a:rPr lang="en-US" sz="2000" dirty="0" err="1">
                <a:latin typeface="Arial" panose="020B0604020202020204" pitchFamily="34" charset="0"/>
                <a:cs typeface="Arial" panose="020B0604020202020204" pitchFamily="34" charset="0"/>
              </a:rPr>
              <a:t>Hillshade</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91C08D-70F9-7227-91CA-22423A64497D}"/>
              </a:ext>
            </a:extLst>
          </p:cNvPr>
          <p:cNvSpPr txBox="1"/>
          <p:nvPr/>
        </p:nvSpPr>
        <p:spPr>
          <a:xfrm>
            <a:off x="223284" y="744279"/>
            <a:ext cx="114831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2016</a:t>
            </a:r>
          </a:p>
        </p:txBody>
      </p:sp>
    </p:spTree>
    <p:extLst>
      <p:ext uri="{BB962C8B-B14F-4D97-AF65-F5344CB8AC3E}">
        <p14:creationId xmlns:p14="http://schemas.microsoft.com/office/powerpoint/2010/main" val="151083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FEE3A-2982-A543-ECEB-BA7E6DA7CC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8" y="628271"/>
            <a:ext cx="6184154" cy="5899170"/>
          </a:xfrm>
          <a:prstGeom prst="rect">
            <a:avLst/>
          </a:prstGeom>
        </p:spPr>
      </p:pic>
      <p:pic>
        <p:nvPicPr>
          <p:cNvPr id="4" name="Picture 3" descr="Lidar hillshade image of White River in 2013.">
            <a:extLst>
              <a:ext uri="{FF2B5EF4-FFF2-40B4-BE49-F238E27FC236}">
                <a16:creationId xmlns:a16="http://schemas.microsoft.com/office/drawing/2014/main" id="{99ACD80B-1F35-D1C6-D255-34A75B420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752" y="626880"/>
            <a:ext cx="5999248" cy="5901952"/>
          </a:xfrm>
          <a:prstGeom prst="rect">
            <a:avLst/>
          </a:prstGeom>
          <a:ln>
            <a:solidFill>
              <a:schemeClr val="tx1"/>
            </a:solidFill>
          </a:ln>
        </p:spPr>
      </p:pic>
      <p:sp>
        <p:nvSpPr>
          <p:cNvPr id="5" name="TextBox 4">
            <a:extLst>
              <a:ext uri="{FF2B5EF4-FFF2-40B4-BE49-F238E27FC236}">
                <a16:creationId xmlns:a16="http://schemas.microsoft.com/office/drawing/2014/main" id="{7A9181DE-5A57-0F4F-0240-8D1E2FA355ED}"/>
              </a:ext>
            </a:extLst>
          </p:cNvPr>
          <p:cNvSpPr txBox="1"/>
          <p:nvPr/>
        </p:nvSpPr>
        <p:spPr>
          <a:xfrm>
            <a:off x="0" y="133943"/>
            <a:ext cx="618415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Satellite Imagery (stars=buildings and structures)</a:t>
            </a:r>
          </a:p>
        </p:txBody>
      </p:sp>
      <p:sp>
        <p:nvSpPr>
          <p:cNvPr id="6" name="TextBox 5">
            <a:extLst>
              <a:ext uri="{FF2B5EF4-FFF2-40B4-BE49-F238E27FC236}">
                <a16:creationId xmlns:a16="http://schemas.microsoft.com/office/drawing/2014/main" id="{49DC5C6F-B35B-6A07-0786-D91EE85CE976}"/>
              </a:ext>
            </a:extLst>
          </p:cNvPr>
          <p:cNvSpPr txBox="1"/>
          <p:nvPr/>
        </p:nvSpPr>
        <p:spPr>
          <a:xfrm>
            <a:off x="6192752" y="129113"/>
            <a:ext cx="547306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Lidar </a:t>
            </a:r>
            <a:r>
              <a:rPr lang="en-US" sz="2000" dirty="0" err="1">
                <a:latin typeface="Arial" panose="020B0604020202020204" pitchFamily="34" charset="0"/>
                <a:cs typeface="Arial" panose="020B0604020202020204" pitchFamily="34" charset="0"/>
              </a:rPr>
              <a:t>Hillshade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924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4F985-E935-4EBB-B777-C0753B989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81847"/>
            <a:ext cx="5999248" cy="5901952"/>
          </a:xfrm>
          <a:prstGeom prst="rect">
            <a:avLst/>
          </a:prstGeom>
          <a:ln>
            <a:solidFill>
              <a:schemeClr val="tx1"/>
            </a:solidFill>
          </a:ln>
        </p:spPr>
      </p:pic>
      <p:pic>
        <p:nvPicPr>
          <p:cNvPr id="3" name="Picture 2">
            <a:extLst>
              <a:ext uri="{FF2B5EF4-FFF2-40B4-BE49-F238E27FC236}">
                <a16:creationId xmlns:a16="http://schemas.microsoft.com/office/drawing/2014/main" id="{3AA5F904-8AED-454A-A25B-BE53F5BB2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752" y="474200"/>
            <a:ext cx="5999248" cy="5909599"/>
          </a:xfrm>
          <a:prstGeom prst="rect">
            <a:avLst/>
          </a:prstGeom>
          <a:ln>
            <a:solidFill>
              <a:schemeClr val="tx1"/>
            </a:solidFill>
          </a:ln>
        </p:spPr>
      </p:pic>
    </p:spTree>
    <p:extLst>
      <p:ext uri="{BB962C8B-B14F-4D97-AF65-F5344CB8AC3E}">
        <p14:creationId xmlns:p14="http://schemas.microsoft.com/office/powerpoint/2010/main" val="152208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566F6-4C4A-4602-9DE5-44DF48F3C8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776" y="62193"/>
            <a:ext cx="11770447" cy="6733613"/>
          </a:xfrm>
          <a:prstGeom prst="rect">
            <a:avLst/>
          </a:prstGeom>
        </p:spPr>
      </p:pic>
    </p:spTree>
    <p:extLst>
      <p:ext uri="{BB962C8B-B14F-4D97-AF65-F5344CB8AC3E}">
        <p14:creationId xmlns:p14="http://schemas.microsoft.com/office/powerpoint/2010/main" val="1362146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rivers in Indiana. Most rivers travel from east to west across the state. The major rivers are the Wabash River and the White River. This map also highlights these rivers' major tributaries.">
            <a:extLst>
              <a:ext uri="{FF2B5EF4-FFF2-40B4-BE49-F238E27FC236}">
                <a16:creationId xmlns:a16="http://schemas.microsoft.com/office/drawing/2014/main" id="{95E19B6C-565D-40DD-8232-3A60BEB0CD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1572" y="109834"/>
            <a:ext cx="4584671" cy="6638332"/>
          </a:xfrm>
          <a:prstGeom prst="rect">
            <a:avLst/>
          </a:prstGeom>
          <a:noFill/>
          <a:ln>
            <a:noFill/>
          </a:ln>
        </p:spPr>
      </p:pic>
      <p:sp>
        <p:nvSpPr>
          <p:cNvPr id="3" name="Title 7">
            <a:extLst>
              <a:ext uri="{FF2B5EF4-FFF2-40B4-BE49-F238E27FC236}">
                <a16:creationId xmlns:a16="http://schemas.microsoft.com/office/drawing/2014/main" id="{11B08B32-1FD8-4189-8561-D2F962F99D3B}"/>
              </a:ext>
            </a:extLst>
          </p:cNvPr>
          <p:cNvSpPr txBox="1">
            <a:spLocks/>
          </p:cNvSpPr>
          <p:nvPr/>
        </p:nvSpPr>
        <p:spPr>
          <a:xfrm>
            <a:off x="560372" y="896111"/>
            <a:ext cx="5864070" cy="6441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Map of Indiana Rivers</a:t>
            </a:r>
          </a:p>
        </p:txBody>
      </p:sp>
      <p:pic>
        <p:nvPicPr>
          <p:cNvPr id="1026" name="Picture 2" descr="White River in Indiana. Along the left bank of the river is trees and vegetation, and along the right bank is a grassy area with trees and vegetation farther down.">
            <a:extLst>
              <a:ext uri="{FF2B5EF4-FFF2-40B4-BE49-F238E27FC236}">
                <a16:creationId xmlns:a16="http://schemas.microsoft.com/office/drawing/2014/main" id="{4482F576-5BA7-8BB1-84EC-BCF065F55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18" y="2360370"/>
            <a:ext cx="4761880" cy="3471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19423F-45FA-A36C-06D1-940BE38E07EF}"/>
              </a:ext>
            </a:extLst>
          </p:cNvPr>
          <p:cNvSpPr txBox="1"/>
          <p:nvPr/>
        </p:nvSpPr>
        <p:spPr>
          <a:xfrm>
            <a:off x="451618" y="5888305"/>
            <a:ext cx="4848446" cy="338554"/>
          </a:xfrm>
          <a:prstGeom prst="rect">
            <a:avLst/>
          </a:prstGeom>
          <a:noFill/>
        </p:spPr>
        <p:txBody>
          <a:bodyPr wrap="square" rtlCol="0">
            <a:spAutoFit/>
          </a:bodyPr>
          <a:lstStyle/>
          <a:p>
            <a:r>
              <a:rPr lang="en-US" sz="1600" i="1" dirty="0"/>
              <a:t>White River in Hamilton County, IN. (Credit, USGS)</a:t>
            </a:r>
          </a:p>
        </p:txBody>
      </p:sp>
      <p:sp>
        <p:nvSpPr>
          <p:cNvPr id="5" name="Star: 5 Points 4">
            <a:extLst>
              <a:ext uri="{FF2B5EF4-FFF2-40B4-BE49-F238E27FC236}">
                <a16:creationId xmlns:a16="http://schemas.microsoft.com/office/drawing/2014/main" id="{BBAC7890-EDF7-F2F1-AADF-595043698A88}"/>
              </a:ext>
            </a:extLst>
          </p:cNvPr>
          <p:cNvSpPr/>
          <p:nvPr/>
        </p:nvSpPr>
        <p:spPr>
          <a:xfrm>
            <a:off x="8506044" y="3307948"/>
            <a:ext cx="287079" cy="28707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DBFB72-7F45-9097-73A5-AA7F5F0C216C}"/>
              </a:ext>
            </a:extLst>
          </p:cNvPr>
          <p:cNvSpPr txBox="1"/>
          <p:nvPr/>
        </p:nvSpPr>
        <p:spPr>
          <a:xfrm>
            <a:off x="7886503" y="3595027"/>
            <a:ext cx="1239081" cy="338554"/>
          </a:xfrm>
          <a:prstGeom prst="rect">
            <a:avLst/>
          </a:prstGeom>
          <a:noFill/>
        </p:spPr>
        <p:txBody>
          <a:bodyPr wrap="square" rtlCol="0">
            <a:spAutoFit/>
          </a:bodyPr>
          <a:lstStyle/>
          <a:p>
            <a:r>
              <a:rPr lang="en-US" sz="1600" i="1" dirty="0">
                <a:effectLst>
                  <a:outerShdw blurRad="38100" dist="38100" dir="2700000" algn="tl">
                    <a:srgbClr val="000000">
                      <a:alpha val="43137"/>
                    </a:srgbClr>
                  </a:outerShdw>
                </a:effectLst>
              </a:rPr>
              <a:t>Indianapolis</a:t>
            </a:r>
          </a:p>
        </p:txBody>
      </p:sp>
    </p:spTree>
    <p:extLst>
      <p:ext uri="{BB962C8B-B14F-4D97-AF65-F5344CB8AC3E}">
        <p14:creationId xmlns:p14="http://schemas.microsoft.com/office/powerpoint/2010/main" val="3785387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3CA293-D526-4212-94D1-81B25AB511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33" y="0"/>
            <a:ext cx="1984410" cy="681010"/>
          </a:xfrm>
          <a:prstGeom prst="rect">
            <a:avLst/>
          </a:prstGeom>
        </p:spPr>
      </p:pic>
      <p:pic>
        <p:nvPicPr>
          <p:cNvPr id="3" name="Picture 2">
            <a:extLst>
              <a:ext uri="{FF2B5EF4-FFF2-40B4-BE49-F238E27FC236}">
                <a16:creationId xmlns:a16="http://schemas.microsoft.com/office/drawing/2014/main" id="{834C94FE-6EF6-460A-83E3-F67ABCC592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943" y="0"/>
            <a:ext cx="2261922" cy="681009"/>
          </a:xfrm>
          <a:prstGeom prst="rect">
            <a:avLst/>
          </a:prstGeom>
        </p:spPr>
      </p:pic>
      <p:pic>
        <p:nvPicPr>
          <p:cNvPr id="4" name="Picture 3" descr="NEWS&#10;Flooding after biggest rain here in 10 years, late season cold sets in&#10;Posted: April 19, 2013">
            <a:extLst>
              <a:ext uri="{FF2B5EF4-FFF2-40B4-BE49-F238E27FC236}">
                <a16:creationId xmlns:a16="http://schemas.microsoft.com/office/drawing/2014/main" id="{074750AE-6DAD-4D2F-A607-DD6AC4880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33" y="681009"/>
            <a:ext cx="6060268" cy="2626897"/>
          </a:xfrm>
          <a:prstGeom prst="rect">
            <a:avLst/>
          </a:prstGeom>
        </p:spPr>
      </p:pic>
      <p:pic>
        <p:nvPicPr>
          <p:cNvPr id="5" name="Picture 4" descr="SPRING STORM DELUGE&#10;the powerful spring storm that dumped several inches of rain across the state has pulled east and in its wake lingering rain and snow showers. The prolific rain maker sent area creeks, streams, ad rivers flowing out over their banks closing roads and stranding motorists. Rainfall within a 24 hour period topped 4 inches in many locations.">
            <a:extLst>
              <a:ext uri="{FF2B5EF4-FFF2-40B4-BE49-F238E27FC236}">
                <a16:creationId xmlns:a16="http://schemas.microsoft.com/office/drawing/2014/main" id="{112B0D2D-650F-416C-AF11-7093EDFDA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3798" y="3340291"/>
            <a:ext cx="8594436" cy="2094435"/>
          </a:xfrm>
          <a:prstGeom prst="rect">
            <a:avLst/>
          </a:prstGeom>
        </p:spPr>
      </p:pic>
      <p:pic>
        <p:nvPicPr>
          <p:cNvPr id="6" name="Picture 5" descr="Flood warnings and advisories are out for over 40 different counties across the state. While small creeks and streams will retreat quickly, major flooding along the larger rivers will continue well into early next week down state.">
            <a:extLst>
              <a:ext uri="{FF2B5EF4-FFF2-40B4-BE49-F238E27FC236}">
                <a16:creationId xmlns:a16="http://schemas.microsoft.com/office/drawing/2014/main" id="{D6326D29-FB79-40BD-B852-F4C552D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3798" y="5434726"/>
            <a:ext cx="8594436" cy="1242337"/>
          </a:xfrm>
          <a:prstGeom prst="rect">
            <a:avLst/>
          </a:prstGeom>
        </p:spPr>
      </p:pic>
    </p:spTree>
    <p:extLst>
      <p:ext uri="{BB962C8B-B14F-4D97-AF65-F5344CB8AC3E}">
        <p14:creationId xmlns:p14="http://schemas.microsoft.com/office/powerpoint/2010/main" val="428071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551D61-986F-4895-B279-9742DC7A0314}"/>
              </a:ext>
            </a:extLst>
          </p:cNvPr>
          <p:cNvSpPr txBox="1"/>
          <p:nvPr/>
        </p:nvSpPr>
        <p:spPr>
          <a:xfrm>
            <a:off x="9650819" y="239993"/>
            <a:ext cx="2288658" cy="369332"/>
          </a:xfrm>
          <a:prstGeom prst="rect">
            <a:avLst/>
          </a:prstGeom>
          <a:noFill/>
        </p:spPr>
        <p:txBody>
          <a:bodyPr wrap="square">
            <a:spAutoFit/>
          </a:bodyPr>
          <a:lstStyle/>
          <a:p>
            <a:r>
              <a:rPr lang="en-US" dirty="0">
                <a:hlinkClick r:id="rId3"/>
              </a:rPr>
              <a:t>https://feh.iupui.edu/</a:t>
            </a:r>
            <a:endParaRPr lang="en-US" dirty="0"/>
          </a:p>
        </p:txBody>
      </p:sp>
      <p:pic>
        <p:nvPicPr>
          <p:cNvPr id="5" name="Picture 4" descr="A home threatened by fluvial erosion on the Wabash River, Indiana. The foundation of the blue house on the right is becoming exposed due to erosion from the river on the left. (Image courtesy of the Indiana Department of Homeland Security)">
            <a:extLst>
              <a:ext uri="{FF2B5EF4-FFF2-40B4-BE49-F238E27FC236}">
                <a16:creationId xmlns:a16="http://schemas.microsoft.com/office/drawing/2014/main" id="{738D9ECA-83F7-4D73-8905-6B06C2266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169" y="931753"/>
            <a:ext cx="7901662" cy="5926247"/>
          </a:xfrm>
          <a:prstGeom prst="rect">
            <a:avLst/>
          </a:prstGeom>
        </p:spPr>
      </p:pic>
      <p:pic>
        <p:nvPicPr>
          <p:cNvPr id="7" name="Picture 6">
            <a:extLst>
              <a:ext uri="{FF2B5EF4-FFF2-40B4-BE49-F238E27FC236}">
                <a16:creationId xmlns:a16="http://schemas.microsoft.com/office/drawing/2014/main" id="{882D4DA9-67EF-49F3-B459-B63E3BF658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23" y="239993"/>
            <a:ext cx="4381500" cy="504825"/>
          </a:xfrm>
          <a:prstGeom prst="rect">
            <a:avLst/>
          </a:prstGeom>
        </p:spPr>
      </p:pic>
    </p:spTree>
    <p:extLst>
      <p:ext uri="{BB962C8B-B14F-4D97-AF65-F5344CB8AC3E}">
        <p14:creationId xmlns:p14="http://schemas.microsoft.com/office/powerpoint/2010/main" val="19160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object&#10;&#10;Description automatically generated">
            <a:extLst>
              <a:ext uri="{FF2B5EF4-FFF2-40B4-BE49-F238E27FC236}">
                <a16:creationId xmlns:a16="http://schemas.microsoft.com/office/drawing/2014/main" id="{E64BE9D0-0BE0-48FC-A3DD-F272568ED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33" y="0"/>
            <a:ext cx="11831934" cy="6858000"/>
          </a:xfrm>
          <a:prstGeom prst="rect">
            <a:avLst/>
          </a:prstGeom>
        </p:spPr>
      </p:pic>
    </p:spTree>
    <p:extLst>
      <p:ext uri="{BB962C8B-B14F-4D97-AF65-F5344CB8AC3E}">
        <p14:creationId xmlns:p14="http://schemas.microsoft.com/office/powerpoint/2010/main" val="2644720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8E8744-2D22-4551-BF77-3C59F05762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184" y="2354476"/>
            <a:ext cx="7769816" cy="4503524"/>
          </a:xfrm>
          <a:prstGeom prst="rect">
            <a:avLst/>
          </a:prstGeom>
        </p:spPr>
      </p:pic>
      <p:pic>
        <p:nvPicPr>
          <p:cNvPr id="3" name="Picture 2">
            <a:extLst>
              <a:ext uri="{FF2B5EF4-FFF2-40B4-BE49-F238E27FC236}">
                <a16:creationId xmlns:a16="http://schemas.microsoft.com/office/drawing/2014/main" id="{F02CEF9D-59D9-4B4B-B396-ADC15738E1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509192" cy="3785191"/>
          </a:xfrm>
          <a:prstGeom prst="rect">
            <a:avLst/>
          </a:prstGeom>
        </p:spPr>
      </p:pic>
    </p:spTree>
    <p:extLst>
      <p:ext uri="{BB962C8B-B14F-4D97-AF65-F5344CB8AC3E}">
        <p14:creationId xmlns:p14="http://schemas.microsoft.com/office/powerpoint/2010/main" val="2921115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 airplane flies over trees and housing emitting a laser light pulse to collect lidar data.">
            <a:extLst>
              <a:ext uri="{FF2B5EF4-FFF2-40B4-BE49-F238E27FC236}">
                <a16:creationId xmlns:a16="http://schemas.microsoft.com/office/drawing/2014/main" id="{9B8F3991-9B14-4258-9F1D-8C6B0E4DC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442" y="-1"/>
            <a:ext cx="4536558" cy="31835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a:extLst>
              <a:ext uri="{FF2B5EF4-FFF2-40B4-BE49-F238E27FC236}">
                <a16:creationId xmlns:a16="http://schemas.microsoft.com/office/drawing/2014/main" id="{6EB9F0E2-CFA4-44EE-B2C5-CFA722E12C34}"/>
              </a:ext>
            </a:extLst>
          </p:cNvPr>
          <p:cNvSpPr txBox="1">
            <a:spLocks/>
          </p:cNvSpPr>
          <p:nvPr/>
        </p:nvSpPr>
        <p:spPr>
          <a:xfrm>
            <a:off x="476694" y="386389"/>
            <a:ext cx="3308497" cy="73926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What is Lidar?</a:t>
            </a:r>
          </a:p>
        </p:txBody>
      </p:sp>
      <p:pic>
        <p:nvPicPr>
          <p:cNvPr id="1026" name="Picture 2" descr="An airplane emits a laser light pulse, which hits the top of a tree. The first surface a pulse reflects off of is called the &quot;first return.&quot; The first returns represent the uppermost surfaces in a landscape. ">
            <a:extLst>
              <a:ext uri="{FF2B5EF4-FFF2-40B4-BE49-F238E27FC236}">
                <a16:creationId xmlns:a16="http://schemas.microsoft.com/office/drawing/2014/main" id="{ED1B3148-406B-49C2-B200-7E168B371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6232"/>
            <a:ext cx="3904603" cy="26253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he laser pulse emitted from the plane hits multiple points on a tree. Just as gaps in tree and forest canopy can let light through, the laser pulse can also pass through these gaps and bounce off intermediate returns on its way to the ground. ">
            <a:extLst>
              <a:ext uri="{FF2B5EF4-FFF2-40B4-BE49-F238E27FC236}">
                <a16:creationId xmlns:a16="http://schemas.microsoft.com/office/drawing/2014/main" id="{1112B201-228D-49F4-ADAD-318C403BA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299" y="3846230"/>
            <a:ext cx="3904603" cy="26253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ingle laser pulse emitted by an aircraft hit multiple points in the tree canopy all the way until the ground. The &quot;last return&quot; is typically at or near the ground surface.">
            <a:extLst>
              <a:ext uri="{FF2B5EF4-FFF2-40B4-BE49-F238E27FC236}">
                <a16:creationId xmlns:a16="http://schemas.microsoft.com/office/drawing/2014/main" id="{4729E515-6C33-4C16-B50B-148961BC5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599" y="3846230"/>
            <a:ext cx="3904603" cy="262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645BBD-C9D8-4806-B564-6BDBBC821E4C}"/>
              </a:ext>
            </a:extLst>
          </p:cNvPr>
          <p:cNvSpPr txBox="1"/>
          <p:nvPr/>
        </p:nvSpPr>
        <p:spPr>
          <a:xfrm>
            <a:off x="476694" y="1125650"/>
            <a:ext cx="6475228" cy="206210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Li</a:t>
            </a:r>
            <a:r>
              <a:rPr lang="en-US" sz="2800" dirty="0">
                <a:latin typeface="Arial" panose="020B0604020202020204" pitchFamily="34" charset="0"/>
                <a:cs typeface="Arial" panose="020B0604020202020204" pitchFamily="34" charset="0"/>
              </a:rPr>
              <a:t>ght </a:t>
            </a:r>
            <a:r>
              <a:rPr lang="en-US" sz="2800" b="1"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etection </a:t>
            </a:r>
            <a:r>
              <a:rPr lang="en-US" sz="2800" b="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nd </a:t>
            </a:r>
            <a:r>
              <a:rPr lang="en-US" sz="2800" b="1" dirty="0">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anging</a:t>
            </a:r>
          </a:p>
          <a:p>
            <a:endParaRPr lang="en-US" sz="2800" dirty="0">
              <a:latin typeface="Arial" panose="020B0604020202020204" pitchFamily="34" charset="0"/>
              <a:cs typeface="Arial" panose="020B0604020202020204" pitchFamily="34" charset="0"/>
            </a:endParaRPr>
          </a:p>
          <a:p>
            <a:r>
              <a:rPr lang="en-US" sz="2400" b="0" i="0" dirty="0">
                <a:solidFill>
                  <a:srgbClr val="1E1E1E"/>
                </a:solidFill>
                <a:effectLst/>
                <a:latin typeface="Lato" panose="020F0502020204030203" pitchFamily="34" charset="0"/>
              </a:rPr>
              <a:t>Used to create high resolution three-dimensional representations of Earth's surface, including buildings, vegetation, and the ground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628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6F312C-73C9-0CC1-240E-DDCBA880F32A}"/>
              </a:ext>
            </a:extLst>
          </p:cNvPr>
          <p:cNvSpPr/>
          <p:nvPr/>
        </p:nvSpPr>
        <p:spPr>
          <a:xfrm>
            <a:off x="924413" y="919715"/>
            <a:ext cx="4572000" cy="56990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5A9EC8-80DF-46F8-9B40-0AAAFCAE0E8C}"/>
              </a:ext>
            </a:extLst>
          </p:cNvPr>
          <p:cNvSpPr txBox="1"/>
          <p:nvPr/>
        </p:nvSpPr>
        <p:spPr>
          <a:xfrm>
            <a:off x="6407890" y="309432"/>
            <a:ext cx="501147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Lidar </a:t>
            </a:r>
            <a:r>
              <a:rPr lang="en-US" sz="2800" dirty="0" err="1">
                <a:latin typeface="Arial" panose="020B0604020202020204" pitchFamily="34" charset="0"/>
                <a:cs typeface="Arial" panose="020B0604020202020204" pitchFamily="34" charset="0"/>
              </a:rPr>
              <a:t>Hillshade</a:t>
            </a:r>
            <a:r>
              <a:rPr lang="en-US" sz="2800" dirty="0">
                <a:latin typeface="Arial" panose="020B0604020202020204" pitchFamily="34" charset="0"/>
                <a:cs typeface="Arial" panose="020B0604020202020204" pitchFamily="34" charset="0"/>
              </a:rPr>
              <a:t>, Bare Earth</a:t>
            </a:r>
          </a:p>
        </p:txBody>
      </p:sp>
      <p:sp>
        <p:nvSpPr>
          <p:cNvPr id="5" name="TextBox 4">
            <a:extLst>
              <a:ext uri="{FF2B5EF4-FFF2-40B4-BE49-F238E27FC236}">
                <a16:creationId xmlns:a16="http://schemas.microsoft.com/office/drawing/2014/main" id="{687A0482-DCA5-45A3-B627-FAB0BA3DCDCE}"/>
              </a:ext>
            </a:extLst>
          </p:cNvPr>
          <p:cNvSpPr txBox="1"/>
          <p:nvPr/>
        </p:nvSpPr>
        <p:spPr>
          <a:xfrm>
            <a:off x="772633" y="309432"/>
            <a:ext cx="501147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Lidar </a:t>
            </a:r>
            <a:r>
              <a:rPr lang="en-US" sz="2800" dirty="0" err="1">
                <a:latin typeface="Arial" panose="020B0604020202020204" pitchFamily="34" charset="0"/>
                <a:cs typeface="Arial" panose="020B0604020202020204" pitchFamily="34" charset="0"/>
              </a:rPr>
              <a:t>Hillshade</a:t>
            </a:r>
            <a:r>
              <a:rPr lang="en-US" sz="2800" dirty="0">
                <a:latin typeface="Arial" panose="020B0604020202020204" pitchFamily="34" charset="0"/>
                <a:cs typeface="Arial" panose="020B0604020202020204" pitchFamily="34" charset="0"/>
              </a:rPr>
              <a:t>, Full Surface</a:t>
            </a:r>
          </a:p>
        </p:txBody>
      </p:sp>
      <p:sp>
        <p:nvSpPr>
          <p:cNvPr id="6" name="Rectangle 5">
            <a:extLst>
              <a:ext uri="{FF2B5EF4-FFF2-40B4-BE49-F238E27FC236}">
                <a16:creationId xmlns:a16="http://schemas.microsoft.com/office/drawing/2014/main" id="{E7DE28F2-92C4-0352-51AC-10BADC0F315D}"/>
              </a:ext>
            </a:extLst>
          </p:cNvPr>
          <p:cNvSpPr/>
          <p:nvPr/>
        </p:nvSpPr>
        <p:spPr>
          <a:xfrm>
            <a:off x="6624084" y="956930"/>
            <a:ext cx="4572000" cy="56990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6F0283-9E04-1A54-613E-E6770A999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48" y="914397"/>
            <a:ext cx="4713672" cy="5773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89AF4F2-B919-3F71-BCCC-C87B6CE92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910" y="882502"/>
            <a:ext cx="4715007" cy="577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64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h satellite imagery of a river meander. This image is in full color. The river itself is a green shade. It is surrounded by green vegetation to the left and buildings and infrastructure to the left. A road and bridge crosses over a section of the river.">
            <a:extLst>
              <a:ext uri="{FF2B5EF4-FFF2-40B4-BE49-F238E27FC236}">
                <a16:creationId xmlns:a16="http://schemas.microsoft.com/office/drawing/2014/main" id="{7D4D07F5-8E26-46A7-94D3-1AE1C9A279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8338" y="1093117"/>
            <a:ext cx="5556899" cy="4988035"/>
          </a:xfrm>
          <a:prstGeom prst="rect">
            <a:avLst/>
          </a:prstGeom>
          <a:ln w="6350">
            <a:solidFill>
              <a:schemeClr val="tx1"/>
            </a:solidFill>
          </a:ln>
        </p:spPr>
      </p:pic>
      <p:pic>
        <p:nvPicPr>
          <p:cNvPr id="3" name="Picture 2" descr="The same river meander shown in a bare Earth lidar hillshade. This image is in grayscale, and the river is shown in a darker gray. The vegetation and building are removed from the surface. You can see the general expression of the road.">
            <a:extLst>
              <a:ext uri="{FF2B5EF4-FFF2-40B4-BE49-F238E27FC236}">
                <a16:creationId xmlns:a16="http://schemas.microsoft.com/office/drawing/2014/main" id="{58D7CB89-88A9-4663-B224-EBA217FF8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069" y="1059583"/>
            <a:ext cx="5473067" cy="5055102"/>
          </a:xfrm>
          <a:prstGeom prst="rect">
            <a:avLst/>
          </a:prstGeom>
        </p:spPr>
      </p:pic>
      <p:sp>
        <p:nvSpPr>
          <p:cNvPr id="4" name="TextBox 3">
            <a:extLst>
              <a:ext uri="{FF2B5EF4-FFF2-40B4-BE49-F238E27FC236}">
                <a16:creationId xmlns:a16="http://schemas.microsoft.com/office/drawing/2014/main" id="{F1B34FFC-7B08-4117-A0F1-7DC4866B34CA}"/>
              </a:ext>
            </a:extLst>
          </p:cNvPr>
          <p:cNvSpPr txBox="1"/>
          <p:nvPr/>
        </p:nvSpPr>
        <p:spPr>
          <a:xfrm>
            <a:off x="1136072" y="464810"/>
            <a:ext cx="412865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Satellite Imagery</a:t>
            </a:r>
          </a:p>
        </p:txBody>
      </p:sp>
      <p:sp>
        <p:nvSpPr>
          <p:cNvPr id="5" name="TextBox 4">
            <a:extLst>
              <a:ext uri="{FF2B5EF4-FFF2-40B4-BE49-F238E27FC236}">
                <a16:creationId xmlns:a16="http://schemas.microsoft.com/office/drawing/2014/main" id="{2A47D3FE-B1FD-4949-9BBA-671F4E89D04D}"/>
              </a:ext>
            </a:extLst>
          </p:cNvPr>
          <p:cNvSpPr txBox="1"/>
          <p:nvPr/>
        </p:nvSpPr>
        <p:spPr>
          <a:xfrm>
            <a:off x="6189069" y="459980"/>
            <a:ext cx="547306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Lidar </a:t>
            </a:r>
            <a:r>
              <a:rPr lang="en-US" sz="2800" dirty="0" err="1">
                <a:latin typeface="Arial" panose="020B0604020202020204" pitchFamily="34" charset="0"/>
                <a:cs typeface="Arial" panose="020B0604020202020204" pitchFamily="34" charset="0"/>
              </a:rPr>
              <a:t>Hillshade</a:t>
            </a:r>
            <a:r>
              <a:rPr lang="en-US" sz="2800" dirty="0">
                <a:latin typeface="Arial" panose="020B0604020202020204" pitchFamily="34" charset="0"/>
                <a:cs typeface="Arial" panose="020B0604020202020204" pitchFamily="34" charset="0"/>
              </a:rPr>
              <a:t> (Bare Earth)</a:t>
            </a:r>
          </a:p>
        </p:txBody>
      </p:sp>
    </p:spTree>
    <p:extLst>
      <p:ext uri="{BB962C8B-B14F-4D97-AF65-F5344CB8AC3E}">
        <p14:creationId xmlns:p14="http://schemas.microsoft.com/office/powerpoint/2010/main" val="2548461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1009</Words>
  <Application>Microsoft Office PowerPoint</Application>
  <PresentationFormat>Widescreen</PresentationFormat>
  <Paragraphs>52</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Lato</vt:lpstr>
      <vt:lpstr>Times New Roman</vt:lpstr>
      <vt:lpstr>Office Theme</vt:lpstr>
      <vt:lpstr>Evolution of a River’s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Zawacki</dc:creator>
  <cp:lastModifiedBy>Emily Zawacki</cp:lastModifiedBy>
  <cp:revision>24</cp:revision>
  <dcterms:created xsi:type="dcterms:W3CDTF">2022-04-25T19:27:44Z</dcterms:created>
  <dcterms:modified xsi:type="dcterms:W3CDTF">2022-06-30T17:02:36Z</dcterms:modified>
</cp:coreProperties>
</file>